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6" r:id="rId15"/>
    <p:sldId id="271" r:id="rId16"/>
    <p:sldId id="272" r:id="rId17"/>
    <p:sldId id="273" r:id="rId18"/>
    <p:sldId id="277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599" autoAdjust="0"/>
  </p:normalViewPr>
  <p:slideViewPr>
    <p:cSldViewPr>
      <p:cViewPr>
        <p:scale>
          <a:sx n="90" d="100"/>
          <a:sy n="90" d="100"/>
        </p:scale>
        <p:origin x="-798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2107" y="1428750"/>
            <a:ext cx="6859786" cy="2000250"/>
          </a:xfrm>
        </p:spPr>
        <p:txBody>
          <a:bodyPr>
            <a:noAutofit/>
          </a:bodyPr>
          <a:lstStyle>
            <a:lvl1pPr>
              <a:defRPr sz="41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188982" y="3543300"/>
            <a:ext cx="6475638" cy="48006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107" y="3829050"/>
            <a:ext cx="6859786" cy="800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7808">
              <a:defRPr/>
            </a:lvl6pPr>
            <a:lvl7pPr marL="1467808">
              <a:defRPr/>
            </a:lvl7pPr>
            <a:lvl8pPr marL="1467808">
              <a:defRPr/>
            </a:lvl8pPr>
            <a:lvl9pPr marL="1467808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3233" y="205980"/>
            <a:ext cx="1028968" cy="44263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5150284" y="2604442"/>
            <a:ext cx="4869180" cy="48019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6128" y="208360"/>
            <a:ext cx="6859787" cy="4423930"/>
          </a:xfrm>
        </p:spPr>
        <p:txBody>
          <a:bodyPr vert="eaVert"/>
          <a:lstStyle>
            <a:lvl5pPr>
              <a:defRPr/>
            </a:lvl5pPr>
            <a:lvl6pPr marL="946530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3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28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9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0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4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35">
              <a:defRPr/>
            </a:lvl2pPr>
            <a:lvl3pPr marL="583008">
              <a:defRPr/>
            </a:lvl3pPr>
            <a:lvl4pPr marL="754481">
              <a:defRPr/>
            </a:lvl4pPr>
            <a:lvl5pPr marL="925953">
              <a:defRPr/>
            </a:lvl5pPr>
            <a:lvl6pPr marL="1097426">
              <a:defRPr baseline="0"/>
            </a:lvl6pPr>
            <a:lvl7pPr marL="1268899">
              <a:defRPr baseline="0"/>
            </a:lvl7pPr>
            <a:lvl8pPr marL="1440372">
              <a:defRPr baseline="0"/>
            </a:lvl8pPr>
            <a:lvl9pPr marL="1611845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7" y="1428750"/>
            <a:ext cx="6859786" cy="2000250"/>
          </a:xfrm>
        </p:spPr>
        <p:txBody>
          <a:bodyPr anchor="b">
            <a:noAutofit/>
          </a:bodyPr>
          <a:lstStyle>
            <a:lvl1pPr algn="l">
              <a:defRPr sz="33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188982" y="3543300"/>
            <a:ext cx="6475638" cy="48006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3826894"/>
            <a:ext cx="6859786" cy="8022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83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78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72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67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6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566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2107" y="1428750"/>
            <a:ext cx="3315563" cy="3200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1467808">
              <a:defRPr sz="1200"/>
            </a:lvl6pPr>
            <a:lvl7pPr marL="1467808">
              <a:defRPr sz="1200" baseline="0"/>
            </a:lvl7pPr>
            <a:lvl8pPr marL="1467808">
              <a:defRPr sz="1200" baseline="0"/>
            </a:lvl8pPr>
            <a:lvl9pPr marL="1467808"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2" y="1428750"/>
            <a:ext cx="3315562" cy="3200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1467808">
              <a:defRPr sz="1200"/>
            </a:lvl6pPr>
            <a:lvl7pPr marL="1467808">
              <a:defRPr sz="1200"/>
            </a:lvl7pPr>
            <a:lvl8pPr marL="1467808">
              <a:defRPr sz="1200" baseline="0"/>
            </a:lvl8pPr>
            <a:lvl9pPr marL="1467808"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 marL="1467808">
              <a:defRPr sz="1200"/>
            </a:lvl6pPr>
            <a:lvl7pPr marL="1467808">
              <a:defRPr sz="1200" baseline="0"/>
            </a:lvl7pPr>
            <a:lvl8pPr marL="1467808">
              <a:defRPr sz="1200" baseline="0"/>
            </a:lvl8pPr>
            <a:lvl9pPr marL="1467808"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6" y="1428750"/>
            <a:ext cx="3313277" cy="5715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6" y="2114550"/>
            <a:ext cx="3313277" cy="25146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 marL="1467808">
              <a:defRPr sz="1200"/>
            </a:lvl5pPr>
            <a:lvl6pPr marL="1467808">
              <a:defRPr sz="1200"/>
            </a:lvl6pPr>
            <a:lvl7pPr marL="1467808">
              <a:defRPr sz="1200"/>
            </a:lvl7pPr>
            <a:lvl8pPr marL="1467808">
              <a:defRPr sz="1200"/>
            </a:lvl8pPr>
            <a:lvl9pPr marL="1467808"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142108" y="1135856"/>
            <a:ext cx="7929246" cy="48006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2107" y="2571750"/>
            <a:ext cx="2057936" cy="20574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436" y="1428750"/>
            <a:ext cx="4253068" cy="3028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3314242" y="1223116"/>
            <a:ext cx="4719500" cy="3431914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09719" y="1413233"/>
            <a:ext cx="4253068" cy="3031236"/>
          </a:xfrm>
          <a:solidFill>
            <a:schemeClr val="bg1"/>
          </a:solidFill>
        </p:spPr>
        <p:txBody>
          <a:bodyPr tIns="685891">
            <a:normAutofit/>
          </a:bodyPr>
          <a:lstStyle>
            <a:lvl1pPr marL="0" indent="0" algn="ctr">
              <a:buNone/>
              <a:defRPr sz="18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085908" y="1223116"/>
            <a:ext cx="4719500" cy="3431914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1014" y="2558811"/>
            <a:ext cx="2057936" cy="20574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05978"/>
            <a:ext cx="6859785" cy="765572"/>
          </a:xfrm>
          <a:prstGeom prst="rect">
            <a:avLst/>
          </a:prstGeom>
        </p:spPr>
        <p:txBody>
          <a:bodyPr vert="horz" lIns="68589" tIns="34295" rIns="68589" bIns="34295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8" y="1428750"/>
            <a:ext cx="6859786" cy="3200400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4800601"/>
            <a:ext cx="4744685" cy="207170"/>
          </a:xfrm>
          <a:prstGeom prst="rect">
            <a:avLst/>
          </a:prstGeom>
        </p:spPr>
        <p:txBody>
          <a:bodyPr vert="horz" lIns="68589" tIns="34295" rIns="68589" bIns="34295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58287" y="4800601"/>
            <a:ext cx="933137" cy="207170"/>
          </a:xfrm>
          <a:prstGeom prst="rect">
            <a:avLst/>
          </a:prstGeom>
        </p:spPr>
        <p:txBody>
          <a:bodyPr vert="horz" lIns="68589" tIns="34295" rIns="68589" bIns="34295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44419" y="4800601"/>
            <a:ext cx="857475" cy="207170"/>
          </a:xfrm>
          <a:prstGeom prst="rect">
            <a:avLst/>
          </a:prstGeom>
        </p:spPr>
        <p:txBody>
          <a:bodyPr vert="horz" lIns="68589" tIns="34295" rIns="68589" bIns="34295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67" indent="-205767" algn="l" defTabSz="685891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12" indent="-205767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584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75057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530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003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476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0949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422" indent="-171473" algn="l" defTabSz="685891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6B19C"/>
            </a:gs>
            <a:gs pos="25000">
              <a:srgbClr val="D49E6C"/>
            </a:gs>
            <a:gs pos="67000">
              <a:srgbClr val="A65528">
                <a:lumMod val="14000"/>
              </a:srgbClr>
            </a:gs>
            <a:gs pos="100000">
              <a:srgbClr val="66301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r>
              <a:rPr lang="en-US" dirty="0" smtClean="0"/>
              <a:t>of </a:t>
            </a:r>
            <a:r>
              <a:rPr lang="en-US" dirty="0"/>
              <a:t>Mini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3031" y="3829050"/>
            <a:ext cx="6379289" cy="1172970"/>
          </a:xfrm>
        </p:spPr>
        <p:txBody>
          <a:bodyPr>
            <a:normAutofit fontScale="40000" lnSpcReduction="20000"/>
          </a:bodyPr>
          <a:lstStyle/>
          <a:p>
            <a:pPr algn="ctr">
              <a:lnSpc>
                <a:spcPct val="113000"/>
              </a:lnSpc>
              <a:spcAft>
                <a:spcPts val="750"/>
              </a:spcAft>
            </a:pPr>
            <a:r>
              <a:rPr lang="en-US" b="1" u="sng" dirty="0" smtClean="0">
                <a:latin typeface="Arial Black" panose="020B0A04020102020204" pitchFamily="34" charset="0"/>
              </a:rPr>
              <a:t>Presented by :</a:t>
            </a:r>
          </a:p>
          <a:p>
            <a:pPr algn="ctr">
              <a:lnSpc>
                <a:spcPct val="113000"/>
              </a:lnSpc>
              <a:spcAft>
                <a:spcPts val="750"/>
              </a:spcAft>
            </a:pP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1.Chandrakant </a:t>
            </a:r>
            <a:r>
              <a:rPr lang="en-US" sz="2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singh</a:t>
            </a: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(2302161520024)</a:t>
            </a:r>
          </a:p>
          <a:p>
            <a:pPr algn="ctr">
              <a:lnSpc>
                <a:spcPct val="113000"/>
              </a:lnSpc>
              <a:spcAft>
                <a:spcPts val="750"/>
              </a:spcAft>
            </a:pP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2. Harsh </a:t>
            </a:r>
            <a:r>
              <a:rPr lang="en-US" sz="2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Lathwal</a:t>
            </a: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 (2302161520030)</a:t>
            </a:r>
          </a:p>
          <a:p>
            <a:pPr algn="ctr">
              <a:lnSpc>
                <a:spcPct val="113000"/>
              </a:lnSpc>
              <a:spcAft>
                <a:spcPts val="750"/>
              </a:spcAft>
            </a:pP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 3. </a:t>
            </a:r>
            <a:r>
              <a:rPr lang="en-US" sz="2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Harshit</a:t>
            </a: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 </a:t>
            </a:r>
            <a:r>
              <a:rPr lang="en-US" sz="29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Maurya</a:t>
            </a:r>
            <a:r>
              <a:rPr lang="en-US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Times New Roman" panose="02020603050405020304" pitchFamily="18" charset="0"/>
              </a:rPr>
              <a:t> (2302161520031)</a:t>
            </a:r>
            <a:endParaRPr lang="en-US" sz="2800" dirty="0">
              <a:latin typeface="Arial Black" pitchFamily="34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E33273-E55A-D029-4BBC-EBED2D5D1641}"/>
              </a:ext>
            </a:extLst>
          </p:cNvPr>
          <p:cNvSpPr txBox="1"/>
          <p:nvPr/>
        </p:nvSpPr>
        <p:spPr>
          <a:xfrm>
            <a:off x="7002903" y="4563569"/>
            <a:ext cx="2357178" cy="52629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Guided By :</a:t>
            </a:r>
          </a:p>
          <a:p>
            <a:pPr>
              <a:lnSpc>
                <a:spcPct val="90000"/>
              </a:lnSpc>
            </a:pPr>
            <a:r>
              <a:rPr lang="en-US" sz="1500" dirty="0" smtClean="0"/>
              <a:t>Ms. </a:t>
            </a:r>
            <a:r>
              <a:rPr lang="en-US" sz="1500" dirty="0" err="1" smtClean="0"/>
              <a:t>Neha</a:t>
            </a:r>
            <a:r>
              <a:rPr lang="en-US" sz="1500" dirty="0" smtClean="0"/>
              <a:t> Sharma Ma’am</a:t>
            </a:r>
            <a:endParaRPr lang="en-US" sz="1500" dirty="0"/>
          </a:p>
        </p:txBody>
      </p:sp>
      <p:pic>
        <p:nvPicPr>
          <p:cNvPr id="7" name="Graphic 6" descr="Projector">
            <a:extLst>
              <a:ext uri="{FF2B5EF4-FFF2-40B4-BE49-F238E27FC236}">
                <a16:creationId xmlns="" xmlns:a16="http://schemas.microsoft.com/office/drawing/2014/main" id="{5C1D12AC-774A-0A9D-B17F-FBD36A5B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031" y="1491630"/>
            <a:ext cx="685979" cy="685800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="" xmlns:a16="http://schemas.microsoft.com/office/drawing/2014/main" id="{E4789131-0DB1-9AE7-0DEC-D0F74F23C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020" y="1834158"/>
            <a:ext cx="68597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4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1278" y="378917"/>
            <a:ext cx="4750445" cy="86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2700" b="1" kern="0" spc="-8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Integrating APIs into Your Website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108401" y="1446833"/>
            <a:ext cx="19050" cy="3318718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4253880" y="1747317"/>
            <a:ext cx="482278" cy="1905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3962921" y="1601837"/>
            <a:ext cx="310009" cy="310009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076477" y="1653480"/>
            <a:ext cx="82898" cy="20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25"/>
              </a:lnSpc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75832" y="1584573"/>
            <a:ext cx="2142009" cy="21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00" b="1" kern="0" spc="-4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Establish API Connection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875833" y="1882527"/>
            <a:ext cx="3785890" cy="44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100" kern="0" spc="-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secure authentication and authorization to access the API's resources.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253880" y="2899469"/>
            <a:ext cx="482278" cy="1905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3962921" y="2753990"/>
            <a:ext cx="310009" cy="310009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055939" y="2805633"/>
            <a:ext cx="123974" cy="20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25"/>
              </a:lnSpc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75833" y="2736726"/>
            <a:ext cx="1722611" cy="21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00" b="1" kern="0" spc="-4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2. Fetch Data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875833" y="3034680"/>
            <a:ext cx="3785890" cy="44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100" kern="0" spc="-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the API's endpoints to retrieve the necessary data for your website's content.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4253880" y="4051623"/>
            <a:ext cx="482278" cy="19050"/>
          </a:xfrm>
          <a:prstGeom prst="roundRect">
            <a:avLst>
              <a:gd name="adj" fmla="val 303837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3962921" y="3906143"/>
            <a:ext cx="310009" cy="310009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054302" y="3957786"/>
            <a:ext cx="127248" cy="206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25"/>
              </a:lnSpc>
            </a:pPr>
            <a:r>
              <a:rPr lang="en-US" sz="1600" b="1" kern="0" spc="-4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75833" y="3888879"/>
            <a:ext cx="1722611" cy="21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88"/>
              </a:lnSpc>
            </a:pPr>
            <a:r>
              <a:rPr lang="en-US" sz="1300" b="1" kern="0" spc="-4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 Display Content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4875833" y="4186833"/>
            <a:ext cx="3785890" cy="440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sz="1100" kern="0" spc="-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integrate the API-powered data into your website's user interface and layout.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654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670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544" y="2038053"/>
            <a:ext cx="4359846" cy="417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81"/>
              </a:lnSpc>
            </a:pPr>
            <a:r>
              <a:rPr lang="en-US" sz="2600" b="1" kern="0" spc="-7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Optimizing API Performance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467544" y="2655913"/>
            <a:ext cx="4037707" cy="992981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05880" y="2794248"/>
            <a:ext cx="1670001" cy="208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Caching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05880" y="3083124"/>
            <a:ext cx="3761036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caching strategies to reduce the number of API calls and improve response times.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638824" y="2655913"/>
            <a:ext cx="4037707" cy="992981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777160" y="2794248"/>
            <a:ext cx="1670001" cy="208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Pagination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77160" y="3083124"/>
            <a:ext cx="3761036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pagination to retrieve and display data in manageable chunks, minimizing the impact on API load.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467544" y="3782467"/>
            <a:ext cx="4037707" cy="992981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05880" y="3920803"/>
            <a:ext cx="1670001" cy="208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Error Handling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5880" y="4209679"/>
            <a:ext cx="3761036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robust error handling to gracefully manage API failures and provide a seamless user experience.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4638824" y="3782467"/>
            <a:ext cx="4037707" cy="992981"/>
          </a:xfrm>
          <a:prstGeom prst="roundRect">
            <a:avLst>
              <a:gd name="adj" fmla="val 5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77160" y="3920803"/>
            <a:ext cx="1670001" cy="208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4777160" y="4209679"/>
            <a:ext cx="3761036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monitor and analyze API performance metrics to identify and address any bottlenecks.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685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93344" y="678136"/>
            <a:ext cx="4656534" cy="41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00" b="1" kern="0" spc="-7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Securing Your API Integrations</a:t>
            </a:r>
            <a:endParaRPr lang="en-US" sz="2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344" y="1291679"/>
            <a:ext cx="331664" cy="331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93344" y="1755948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Authentication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3893344" y="2042815"/>
            <a:ext cx="2293664" cy="63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secure authentication mechanisms, such as API keys or OAuth, to control access to your API.</a:t>
            </a:r>
            <a:endParaRPr lang="en-US" sz="1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992" y="1291679"/>
            <a:ext cx="331664" cy="3316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85992" y="1755948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Encryption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6385992" y="2042815"/>
            <a:ext cx="2293664" cy="63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encryption protocols like HTTPS to protect the confidentiality of the data exchanged with the API.</a:t>
            </a:r>
            <a:endParaRPr lang="en-US" sz="1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44" y="3077468"/>
            <a:ext cx="331664" cy="3316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893344" y="3541737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Rate Limiting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3893344" y="3828604"/>
            <a:ext cx="2293664" cy="63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rate limiting to prevent API abuse and ensure fair usage among your website's users.</a:t>
            </a:r>
            <a:endParaRPr lang="en-US" sz="1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992" y="3077468"/>
            <a:ext cx="331664" cy="3316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85992" y="3541737"/>
            <a:ext cx="1658392" cy="20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300" b="1" kern="0" spc="-39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Logging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6385992" y="3828604"/>
            <a:ext cx="2293664" cy="636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sz="1000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detailed logs of API requests and responses to aid in monitoring and troubleshooting.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5145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542851"/>
            <a:ext cx="4399062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kern="0" spc="-8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Next Steps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9" y="1198439"/>
            <a:ext cx="708794" cy="1134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17514" y="1340198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Start Small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417514" y="1646709"/>
            <a:ext cx="380136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Begin by integrating a single API and gradually expand your website's API-powered features.</a:t>
            </a:r>
            <a:endParaRPr lang="en-US" sz="1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19" y="2332509"/>
            <a:ext cx="708794" cy="11340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17514" y="2474268"/>
            <a:ext cx="186206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Continuously Optimize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1417514" y="2780780"/>
            <a:ext cx="380136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optimize your API integrations to maintain high performance and reliability.</a:t>
            </a:r>
            <a:endParaRPr lang="en-US" sz="11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19" y="3466580"/>
            <a:ext cx="708794" cy="11340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17514" y="3608338"/>
            <a:ext cx="204058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Explore Emerging Trends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417514" y="3914850"/>
            <a:ext cx="3801368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Stay informed about the latest API technologies and best practices to stay ahead of the curve.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8624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987574"/>
            <a:ext cx="504400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Programing </a:t>
            </a:r>
            <a:r>
              <a:rPr lang="en-US" sz="2400" dirty="0">
                <a:solidFill>
                  <a:schemeClr val="bg1"/>
                </a:solidFill>
              </a:rPr>
              <a:t>cycle used - Html, CSS, </a:t>
            </a:r>
            <a:r>
              <a:rPr lang="en-US" sz="2400" dirty="0" smtClean="0">
                <a:solidFill>
                  <a:schemeClr val="bg1"/>
                </a:solidFill>
              </a:rPr>
              <a:t>JavaScript. 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</a:rPr>
              <a:t>Tools </a:t>
            </a:r>
            <a:r>
              <a:rPr lang="en-US" sz="2400" dirty="0">
                <a:solidFill>
                  <a:schemeClr val="bg1"/>
                </a:solidFill>
              </a:rPr>
              <a:t>used </a:t>
            </a:r>
            <a:r>
              <a:rPr lang="en-US" sz="2400" dirty="0" smtClean="0">
                <a:solidFill>
                  <a:schemeClr val="bg1"/>
                </a:solidFill>
              </a:rPr>
              <a:t>- Notepad </a:t>
            </a:r>
            <a:r>
              <a:rPr lang="en-US" sz="2400" dirty="0">
                <a:solidFill>
                  <a:schemeClr val="bg1"/>
                </a:solidFill>
              </a:rPr>
              <a:t>and a </a:t>
            </a:r>
            <a:r>
              <a:rPr lang="en-US" sz="2400" dirty="0" smtClean="0">
                <a:solidFill>
                  <a:schemeClr val="bg1"/>
                </a:solidFill>
              </a:rPr>
              <a:t>laptop.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843558"/>
            <a:ext cx="3600704" cy="36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44" y="43898"/>
            <a:ext cx="842333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u="sng" dirty="0">
                <a:solidFill>
                  <a:schemeClr val="bg1"/>
                </a:solidFill>
                <a:latin typeface="Arial Black" pitchFamily="34" charset="0"/>
              </a:rPr>
              <a:t>Proposed </a:t>
            </a:r>
            <a:r>
              <a:rPr lang="en-US" sz="2400" u="sng" dirty="0" smtClean="0">
                <a:solidFill>
                  <a:schemeClr val="bg1"/>
                </a:solidFill>
                <a:latin typeface="Arial Black" pitchFamily="34" charset="0"/>
              </a:rPr>
              <a:t>methodology and system </a:t>
            </a:r>
            <a:r>
              <a:rPr lang="en-US" sz="2400" u="sng" dirty="0">
                <a:solidFill>
                  <a:schemeClr val="bg1"/>
                </a:solidFill>
                <a:latin typeface="Arial Black" pitchFamily="34" charset="0"/>
              </a:rPr>
              <a:t>requirements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4321" y="2190750"/>
            <a:ext cx="4752528" cy="2862322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Hardware requirements-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1.PC with following specifications: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RAM : 4GB (Minimum)</a:t>
            </a:r>
          </a:p>
          <a:p>
            <a:pPr marL="285750" indent="-285750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Processor :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pt-BR" sz="1600" dirty="0">
                <a:solidFill>
                  <a:schemeClr val="bg1"/>
                </a:solidFill>
              </a:rPr>
              <a:t>Intel(R) Core(TM) i3-6100U CPU @ 2.30GHz   2.30 </a:t>
            </a:r>
            <a:r>
              <a:rPr lang="pt-BR" sz="1600" dirty="0" smtClean="0">
                <a:solidFill>
                  <a:schemeClr val="bg1"/>
                </a:solidFill>
              </a:rPr>
              <a:t>GHz.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q"/>
            </a:pPr>
            <a:r>
              <a:rPr lang="en-US" sz="2400" b="1" dirty="0" smtClean="0">
                <a:solidFill>
                  <a:schemeClr val="bg1"/>
                </a:solidFill>
              </a:rPr>
              <a:t>Software </a:t>
            </a:r>
            <a:r>
              <a:rPr lang="en-US" sz="2400" b="1" dirty="0">
                <a:solidFill>
                  <a:schemeClr val="bg1"/>
                </a:solidFill>
              </a:rPr>
              <a:t>requirements-</a:t>
            </a:r>
            <a:r>
              <a:rPr lang="en-US" sz="2400" b="1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1. Html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2. CSS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3. JavaScript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4. API </a:t>
            </a:r>
            <a:r>
              <a:rPr lang="en-US" sz="2000" dirty="0">
                <a:solidFill>
                  <a:schemeClr val="bg1"/>
                </a:solidFill>
              </a:rPr>
              <a:t>from news api.org </a:t>
            </a:r>
          </a:p>
        </p:txBody>
      </p:sp>
    </p:spTree>
    <p:extLst>
      <p:ext uri="{BB962C8B-B14F-4D97-AF65-F5344CB8AC3E}">
        <p14:creationId xmlns:p14="http://schemas.microsoft.com/office/powerpoint/2010/main" val="128719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520" y="51470"/>
            <a:ext cx="8352928" cy="52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85"/>
              </a:lnSpc>
            </a:pPr>
            <a:r>
              <a:rPr lang="en-US" sz="2000" b="1" u="sng" kern="0" spc="-55" dirty="0">
                <a:solidFill>
                  <a:schemeClr val="bg1"/>
                </a:solidFill>
                <a:latin typeface="Arial Black" pitchFamily="34" charset="0"/>
                <a:ea typeface="Source Serif Pro Semi Bold" pitchFamily="34" charset="-122"/>
                <a:cs typeface="Source Serif Pro Semi Bold" pitchFamily="34" charset="-120"/>
              </a:rPr>
              <a:t>Expected Outcome</a:t>
            </a:r>
            <a:endParaRPr lang="en-US" sz="2000" b="1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51521" y="556816"/>
            <a:ext cx="576064" cy="688478"/>
          </a:xfrm>
          <a:prstGeom prst="roundRect">
            <a:avLst>
              <a:gd name="adj" fmla="val 740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88112" y="747117"/>
            <a:ext cx="295456" cy="35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15"/>
              </a:lnSpc>
            </a:pPr>
            <a:r>
              <a:rPr lang="en-US" sz="1500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027416" y="603895"/>
            <a:ext cx="1551721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92"/>
              </a:lnSpc>
            </a:pPr>
            <a:r>
              <a:rPr lang="en-US" sz="1300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Pixel-Perfect Replica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990944" y="836950"/>
            <a:ext cx="608911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website that accurately captures the visual aesthetic and interaction patterns of the original Apple website.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251521" y="1373583"/>
            <a:ext cx="1296144" cy="917377"/>
          </a:xfrm>
          <a:prstGeom prst="roundRect">
            <a:avLst>
              <a:gd name="adj" fmla="val 740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8365" y="1618652"/>
            <a:ext cx="82455" cy="35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15"/>
              </a:lnSpc>
            </a:pPr>
            <a:r>
              <a:rPr lang="en-US" sz="1500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803277" y="1387687"/>
            <a:ext cx="1760249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92"/>
              </a:lnSpc>
            </a:pPr>
            <a:r>
              <a:rPr lang="en-US" sz="1300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Seamless User Experience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803276" y="1832271"/>
            <a:ext cx="580813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the website provides a smooth and intuitive user journey, mirroring Apple's renowned design principles.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251521" y="2536837"/>
            <a:ext cx="1728192" cy="1043954"/>
          </a:xfrm>
          <a:prstGeom prst="roundRect">
            <a:avLst>
              <a:gd name="adj" fmla="val 577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6473" y="2918012"/>
            <a:ext cx="295456" cy="35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15"/>
              </a:lnSpc>
            </a:pPr>
            <a:r>
              <a:rPr lang="en-US" sz="1500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2339752" y="2642171"/>
            <a:ext cx="1551721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92"/>
              </a:lnSpc>
            </a:pPr>
            <a:r>
              <a:rPr lang="en-US" sz="1300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Robust Functionality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2339752" y="2989350"/>
            <a:ext cx="480822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a feature-rich website that handles product data, user accounts, and other core functionalities seamlessly.</a:t>
            </a:r>
            <a:endParaRPr lang="en-US" sz="1100" dirty="0"/>
          </a:p>
        </p:txBody>
      </p:sp>
      <p:sp>
        <p:nvSpPr>
          <p:cNvPr id="18" name="Text 17"/>
          <p:cNvSpPr/>
          <p:nvPr/>
        </p:nvSpPr>
        <p:spPr>
          <a:xfrm>
            <a:off x="642340" y="3909476"/>
            <a:ext cx="82455" cy="35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15"/>
              </a:lnSpc>
            </a:pPr>
            <a:r>
              <a:rPr lang="en-US" sz="1500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500" dirty="0"/>
          </a:p>
        </p:txBody>
      </p:sp>
      <p:sp>
        <p:nvSpPr>
          <p:cNvPr id="19" name="Text 18"/>
          <p:cNvSpPr/>
          <p:nvPr/>
        </p:nvSpPr>
        <p:spPr>
          <a:xfrm>
            <a:off x="2339752" y="3778656"/>
            <a:ext cx="1801807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92"/>
              </a:lnSpc>
            </a:pPr>
            <a:r>
              <a:rPr lang="en-US" sz="1300" kern="0" spc="-2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Performance Optimization</a:t>
            </a:r>
            <a:endParaRPr lang="en-US" sz="1300" dirty="0"/>
          </a:p>
        </p:txBody>
      </p:sp>
      <p:sp>
        <p:nvSpPr>
          <p:cNvPr id="20" name="Text 19"/>
          <p:cNvSpPr/>
          <p:nvPr/>
        </p:nvSpPr>
        <p:spPr>
          <a:xfrm>
            <a:off x="2354710" y="4113051"/>
            <a:ext cx="3793829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the website for fast load times, scalability, and responsiveness across various devices and browsers.</a:t>
            </a:r>
            <a:endParaRPr lang="en-US" sz="1100" dirty="0"/>
          </a:p>
        </p:txBody>
      </p:sp>
      <p:sp>
        <p:nvSpPr>
          <p:cNvPr id="21" name="Shape 11"/>
          <p:cNvSpPr/>
          <p:nvPr/>
        </p:nvSpPr>
        <p:spPr>
          <a:xfrm>
            <a:off x="281664" y="3743397"/>
            <a:ext cx="1914072" cy="1043954"/>
          </a:xfrm>
          <a:prstGeom prst="roundRect">
            <a:avLst>
              <a:gd name="adj" fmla="val 577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Box 6"/>
          <p:cNvSpPr txBox="1"/>
          <p:nvPr/>
        </p:nvSpPr>
        <p:spPr>
          <a:xfrm>
            <a:off x="1022107" y="4125402"/>
            <a:ext cx="29046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4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197" y="383009"/>
            <a:ext cx="2990459" cy="409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2"/>
              </a:lnSpc>
            </a:pPr>
            <a:r>
              <a:rPr lang="en-US" sz="2400" kern="0" spc="-49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Plan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63310" y="1071190"/>
            <a:ext cx="17382" cy="3691086"/>
          </a:xfrm>
          <a:prstGeom prst="roundRect">
            <a:avLst>
              <a:gd name="adj" fmla="val 307107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4001630" y="1374949"/>
            <a:ext cx="444794" cy="19050"/>
          </a:xfrm>
          <a:prstGeom prst="roundRect">
            <a:avLst>
              <a:gd name="adj" fmla="val 307107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4429043" y="1227832"/>
            <a:ext cx="285915" cy="313358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27154" y="1286173"/>
            <a:ext cx="89693" cy="196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42"/>
              </a:lnSpc>
            </a:pPr>
            <a:r>
              <a:rPr lang="en-US" sz="1400" kern="0" spc="-3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335266" y="1210419"/>
            <a:ext cx="1537734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02"/>
              </a:lnSpc>
            </a:pPr>
            <a:r>
              <a:rPr lang="en-US" kern="0" spc="-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Discovery and Planning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45197" y="1498774"/>
            <a:ext cx="3027802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649"/>
              </a:lnSpc>
            </a:pPr>
            <a:r>
              <a:rPr lang="en-US" sz="1000" kern="0" spc="-2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 research, define requirements, and create a detailed project roadmap.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697575" y="2071315"/>
            <a:ext cx="444794" cy="19050"/>
          </a:xfrm>
          <a:prstGeom prst="roundRect">
            <a:avLst>
              <a:gd name="adj" fmla="val 307107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4429043" y="1924198"/>
            <a:ext cx="285915" cy="313358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527154" y="1982540"/>
            <a:ext cx="89693" cy="196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42"/>
              </a:lnSpc>
            </a:pPr>
            <a:r>
              <a:rPr lang="en-US" sz="1400" kern="0" spc="-3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271001" y="1906786"/>
            <a:ext cx="1524901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2"/>
              </a:lnSpc>
            </a:pPr>
            <a:r>
              <a:rPr lang="en-US" kern="0" spc="-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Design and Prototyping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271001" y="2195141"/>
            <a:ext cx="3027802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49"/>
              </a:lnSpc>
            </a:pPr>
            <a:r>
              <a:rPr lang="en-US" sz="1000" kern="0" spc="-2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high-fidelity wireframes, mockups, and interactive prototypes for the website.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4001630" y="2698106"/>
            <a:ext cx="444794" cy="19050"/>
          </a:xfrm>
          <a:prstGeom prst="roundRect">
            <a:avLst>
              <a:gd name="adj" fmla="val 307107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4429043" y="2550988"/>
            <a:ext cx="285915" cy="313358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527154" y="2609330"/>
            <a:ext cx="89693" cy="196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42"/>
              </a:lnSpc>
            </a:pPr>
            <a:r>
              <a:rPr lang="en-US" sz="1400" kern="0" spc="-3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2327322" y="2533575"/>
            <a:ext cx="1545678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02"/>
              </a:lnSpc>
            </a:pPr>
            <a:r>
              <a:rPr lang="en-US" kern="0" spc="-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Front-end Development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845197" y="2821930"/>
            <a:ext cx="3027802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649"/>
              </a:lnSpc>
            </a:pPr>
            <a:r>
              <a:rPr lang="en-US" sz="1000" kern="0" spc="-2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the website's user interface using the latest web technologies and frameworks.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697575" y="3324896"/>
            <a:ext cx="444794" cy="19050"/>
          </a:xfrm>
          <a:prstGeom prst="roundRect">
            <a:avLst>
              <a:gd name="adj" fmla="val 307107"/>
            </a:avLst>
          </a:prstGeom>
          <a:solidFill>
            <a:srgbClr val="DABADD"/>
          </a:solidFill>
          <a:ln/>
        </p:spPr>
      </p:sp>
      <p:sp>
        <p:nvSpPr>
          <p:cNvPr id="20" name="Shape 18"/>
          <p:cNvSpPr/>
          <p:nvPr/>
        </p:nvSpPr>
        <p:spPr>
          <a:xfrm>
            <a:off x="4429043" y="3177778"/>
            <a:ext cx="285915" cy="313358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527154" y="3236119"/>
            <a:ext cx="89693" cy="196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42"/>
              </a:lnSpc>
            </a:pPr>
            <a:r>
              <a:rPr lang="en-US" sz="1400" kern="0" spc="-3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271001" y="3160364"/>
            <a:ext cx="14952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2"/>
              </a:lnSpc>
            </a:pPr>
            <a:r>
              <a:rPr lang="en-US" kern="0" spc="-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Back-end Integration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5271001" y="3448720"/>
            <a:ext cx="3027802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49"/>
              </a:lnSpc>
            </a:pPr>
            <a:r>
              <a:rPr lang="en-US" sz="1000" kern="0" spc="-2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the front-end with a robust back-end system to handle data and functionality.</a:t>
            </a:r>
            <a:endParaRPr lang="en-US" sz="1000" dirty="0"/>
          </a:p>
        </p:txBody>
      </p:sp>
      <p:sp>
        <p:nvSpPr>
          <p:cNvPr id="24" name="Shape 22"/>
          <p:cNvSpPr/>
          <p:nvPr/>
        </p:nvSpPr>
        <p:spPr>
          <a:xfrm>
            <a:off x="4001630" y="3951685"/>
            <a:ext cx="444794" cy="19050"/>
          </a:xfrm>
          <a:prstGeom prst="roundRect">
            <a:avLst>
              <a:gd name="adj" fmla="val 307107"/>
            </a:avLst>
          </a:prstGeom>
          <a:solidFill>
            <a:srgbClr val="DABADD"/>
          </a:solidFill>
          <a:ln/>
        </p:spPr>
      </p:sp>
      <p:sp>
        <p:nvSpPr>
          <p:cNvPr id="25" name="Shape 23"/>
          <p:cNvSpPr/>
          <p:nvPr/>
        </p:nvSpPr>
        <p:spPr>
          <a:xfrm>
            <a:off x="4429043" y="3804567"/>
            <a:ext cx="285915" cy="313358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527154" y="3862909"/>
            <a:ext cx="89693" cy="196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42"/>
              </a:lnSpc>
            </a:pPr>
            <a:r>
              <a:rPr lang="en-US" sz="1400" kern="0" spc="-3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2241568" y="3787154"/>
            <a:ext cx="1631431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502"/>
              </a:lnSpc>
            </a:pPr>
            <a:r>
              <a:rPr lang="en-US" kern="0" spc="-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Testing and Optimization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845197" y="4075509"/>
            <a:ext cx="3027802" cy="445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649"/>
              </a:lnSpc>
            </a:pPr>
            <a:r>
              <a:rPr lang="en-US" sz="1000" kern="0" spc="-2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Thoroughly test the website for functionality, usability, and performance, making necessary improvements.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4922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128" y="2337123"/>
            <a:ext cx="3212008" cy="44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38"/>
              </a:lnSpc>
            </a:pPr>
            <a:r>
              <a:rPr lang="en-US" sz="2600" kern="0" spc="-52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878127" y="3169741"/>
            <a:ext cx="307098" cy="336575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3504" y="3232399"/>
            <a:ext cx="96346" cy="211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500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11405" y="3223618"/>
            <a:ext cx="1605970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9"/>
              </a:lnSpc>
            </a:pPr>
            <a:r>
              <a:rPr lang="en-US" dirty="0">
                <a:solidFill>
                  <a:schemeClr val="bg1"/>
                </a:solidFill>
              </a:rPr>
              <a:t>Possible Application Areas</a:t>
            </a:r>
          </a:p>
        </p:txBody>
      </p:sp>
      <p:sp>
        <p:nvSpPr>
          <p:cNvPr id="6" name="Text 4"/>
          <p:cNvSpPr/>
          <p:nvPr/>
        </p:nvSpPr>
        <p:spPr>
          <a:xfrm>
            <a:off x="1321700" y="3479453"/>
            <a:ext cx="1928006" cy="119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66"/>
              </a:lnSpc>
            </a:pP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3386177" y="3169741"/>
            <a:ext cx="307098" cy="336575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491554" y="3232399"/>
            <a:ext cx="96346" cy="211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500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3829750" y="3169742"/>
            <a:ext cx="1605970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9"/>
              </a:lnSpc>
            </a:pPr>
            <a:r>
              <a:rPr lang="en-US" sz="1300" kern="0" spc="-2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Showcase of Expertise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3829750" y="3479453"/>
            <a:ext cx="1928006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66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will demonstrate our team's expertise in web design, development, and project management.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5894229" y="3169741"/>
            <a:ext cx="307098" cy="336575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999605" y="3232399"/>
            <a:ext cx="96346" cy="211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0"/>
              </a:lnSpc>
            </a:pPr>
            <a:r>
              <a:rPr lang="en-US" sz="1500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337800" y="3169742"/>
            <a:ext cx="1605970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19"/>
              </a:lnSpc>
            </a:pPr>
            <a:r>
              <a:rPr lang="en-US" sz="1300" kern="0" spc="-2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Opportunities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337800" y="3479453"/>
            <a:ext cx="1928006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66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successful completion of this project will open the door to new opportunities and potential collaborations.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3478"/>
            <a:ext cx="8496943" cy="29709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93275" y="123478"/>
            <a:ext cx="203940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u="sng" dirty="0" smtClean="0">
                <a:solidFill>
                  <a:schemeClr val="bg1"/>
                </a:solidFill>
                <a:latin typeface="Arial Black" pitchFamily="34" charset="0"/>
              </a:rPr>
              <a:t>Conclusion</a:t>
            </a:r>
            <a:endParaRPr lang="en-US" sz="24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431" y="3454684"/>
            <a:ext cx="273677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General News Platform</a:t>
            </a:r>
            <a:r>
              <a:rPr lang="en-US" sz="1200" dirty="0">
                <a:solidFill>
                  <a:schemeClr val="bg1"/>
                </a:solidFill>
              </a:rPr>
              <a:t>: Real-time updates from </a:t>
            </a:r>
            <a:endParaRPr lang="en-US" sz="12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diverse </a:t>
            </a:r>
            <a:r>
              <a:rPr lang="en-US" sz="1200" dirty="0">
                <a:solidFill>
                  <a:schemeClr val="bg1"/>
                </a:solidFill>
              </a:rPr>
              <a:t>news categories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Customized </a:t>
            </a:r>
            <a:r>
              <a:rPr lang="en-US" sz="1200" b="1" dirty="0">
                <a:solidFill>
                  <a:schemeClr val="bg1"/>
                </a:solidFill>
              </a:rPr>
              <a:t>News Feeds</a:t>
            </a:r>
            <a:r>
              <a:rPr lang="en-US" sz="1200" dirty="0">
                <a:solidFill>
                  <a:schemeClr val="bg1"/>
                </a:solidFill>
              </a:rPr>
              <a:t>: Personalized content based on user interests (e.g., sports, technology, etc</a:t>
            </a:r>
            <a:r>
              <a:rPr lang="en-US" sz="1200" dirty="0" smtClean="0">
                <a:solidFill>
                  <a:schemeClr val="bg1"/>
                </a:solidFill>
              </a:rPr>
              <a:t>.).</a:t>
            </a:r>
          </a:p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bg1"/>
                </a:solidFill>
              </a:rPr>
              <a:t>Educational </a:t>
            </a:r>
            <a:r>
              <a:rPr lang="en-US" sz="1200" b="1" dirty="0">
                <a:solidFill>
                  <a:schemeClr val="bg1"/>
                </a:solidFill>
              </a:rPr>
              <a:t>Use</a:t>
            </a:r>
            <a:r>
              <a:rPr lang="en-US" sz="1200" dirty="0">
                <a:solidFill>
                  <a:schemeClr val="bg1"/>
                </a:solidFill>
              </a:rPr>
              <a:t>: Teaching students how to work with APIs in web development.</a:t>
            </a:r>
          </a:p>
        </p:txBody>
      </p:sp>
    </p:spTree>
    <p:extLst>
      <p:ext uri="{BB962C8B-B14F-4D97-AF65-F5344CB8AC3E}">
        <p14:creationId xmlns:p14="http://schemas.microsoft.com/office/powerpoint/2010/main" val="206011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140215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References:-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504950"/>
            <a:ext cx="876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hlinkClick r:id="rId2"/>
              </a:rPr>
              <a:t>https://www.w3schools.com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/>
              <a:t>Standard books: </a:t>
            </a:r>
          </a:p>
          <a:p>
            <a:r>
              <a:rPr lang="en-US" dirty="0" smtClean="0"/>
              <a:t>           1. Html : </a:t>
            </a:r>
            <a:r>
              <a:rPr lang="en-US" dirty="0"/>
              <a:t>HTML5, CSS3 &amp; Bootstrap 4 All-in-One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2. CSS : </a:t>
            </a:r>
            <a:r>
              <a:rPr lang="en-US" dirty="0"/>
              <a:t>HTML5, CSS3 &amp; Bootstrap 4 All-in-One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3. JavaScript :  </a:t>
            </a:r>
            <a:r>
              <a:rPr lang="en-US" dirty="0"/>
              <a:t>Learn to Code with JavaScript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smtClean="0">
                <a:solidFill>
                  <a:srgbClr val="0000FF"/>
                </a:solidFill>
              </a:rPr>
              <a:t>https</a:t>
            </a:r>
            <a:r>
              <a:rPr lang="en-US" dirty="0">
                <a:solidFill>
                  <a:srgbClr val="0000FF"/>
                </a:solidFill>
              </a:rPr>
              <a:t>://</a:t>
            </a:r>
            <a:r>
              <a:rPr lang="en-US" dirty="0" smtClean="0">
                <a:solidFill>
                  <a:srgbClr val="0000FF"/>
                </a:solidFill>
              </a:rPr>
              <a:t>aws.amazon.com/whatis/api</a:t>
            </a:r>
            <a:r>
              <a:rPr lang="en-US" dirty="0">
                <a:solidFill>
                  <a:srgbClr val="0000FF"/>
                </a:solidFill>
              </a:rPr>
              <a:t>/#:~:text=API%20stands%20for%20Application%20Programming,other%20using%20requests%20and%20responses.</a:t>
            </a:r>
            <a:endParaRPr lang="en-US" dirty="0" smtClean="0">
              <a:solidFill>
                <a:srgbClr val="0000FF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rgbClr val="0000FF"/>
                </a:solidFill>
              </a:rPr>
              <a:t>https://www.youtube.com/watch?v=-FldHnejaA4</a:t>
            </a:r>
          </a:p>
        </p:txBody>
      </p:sp>
    </p:spTree>
    <p:extLst>
      <p:ext uri="{BB962C8B-B14F-4D97-AF65-F5344CB8AC3E}">
        <p14:creationId xmlns:p14="http://schemas.microsoft.com/office/powerpoint/2010/main" val="18349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361" y="2110085"/>
            <a:ext cx="387728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THANKYOU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bg2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55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488C4"/>
            </a:gs>
            <a:gs pos="34000">
              <a:srgbClr val="D4DEFF"/>
            </a:gs>
            <a:gs pos="89000">
              <a:srgbClr val="D4DEFF">
                <a:alpha val="0"/>
                <a:lumMod val="85000"/>
              </a:srgbClr>
            </a:gs>
            <a:gs pos="100000">
              <a:srgbClr val="96AB9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EBEB10F-911D-D351-5AA2-EE8715671F49}"/>
              </a:ext>
            </a:extLst>
          </p:cNvPr>
          <p:cNvSpPr txBox="1"/>
          <p:nvPr/>
        </p:nvSpPr>
        <p:spPr>
          <a:xfrm>
            <a:off x="1979037" y="627534"/>
            <a:ext cx="5531031" cy="650948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latin typeface="Arial Black" panose="020B0A04020102020204" pitchFamily="34" charset="0"/>
              </a:rPr>
              <a:t>NEWS Website </a:t>
            </a:r>
            <a:r>
              <a:rPr lang="en-US" sz="2700" dirty="0"/>
              <a:t>: The </a:t>
            </a:r>
            <a:r>
              <a:rPr lang="en-US" sz="2700" dirty="0" err="1"/>
              <a:t>GenZ</a:t>
            </a:r>
            <a:r>
              <a:rPr lang="en-US" sz="2700" dirty="0"/>
              <a:t>  Times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 Condensed" panose="020B0502040204020203" pitchFamily="34" charset="0"/>
              </a:rPr>
              <a:t>                                          </a:t>
            </a:r>
            <a:r>
              <a:rPr lang="en-US" sz="1500" dirty="0">
                <a:solidFill>
                  <a:schemeClr val="bg1">
                    <a:lumMod val="95000"/>
                    <a:lumOff val="5000"/>
                  </a:schemeClr>
                </a:solidFill>
                <a:latin typeface="Bahnschrift SemiBold Condensed" panose="020B0502040204020203" pitchFamily="34" charset="0"/>
              </a:rPr>
              <a:t>Empowering youth through NEWS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6A088DC-A7C0-BDD9-4785-3630604EB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17" y="1864519"/>
            <a:ext cx="4213565" cy="1571327"/>
          </a:xfrm>
          <a:prstGeom prst="rect">
            <a:avLst/>
          </a:prstGeom>
          <a:effectLst>
            <a:outerShdw dir="5400000" sx="1000" sy="1000" algn="ctr" rotWithShape="0">
              <a:srgbClr val="000000">
                <a:alpha val="5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0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387085"/>
            <a:ext cx="8928992" cy="430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        </a:t>
            </a:r>
            <a:r>
              <a:rPr lang="en-US" sz="3200" b="1" u="sng" dirty="0" smtClean="0">
                <a:solidFill>
                  <a:schemeClr val="bg1"/>
                </a:solidFill>
                <a:latin typeface="Arial Black" pitchFamily="34" charset="0"/>
              </a:rPr>
              <a:t>Introduction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400" b="1" dirty="0" smtClean="0">
                <a:solidFill>
                  <a:schemeClr val="bg1"/>
                </a:solidFill>
              </a:rPr>
              <a:t>Problem </a:t>
            </a:r>
            <a:r>
              <a:rPr lang="en-US" sz="2400" b="1" dirty="0">
                <a:solidFill>
                  <a:schemeClr val="bg1"/>
                </a:solidFill>
              </a:rPr>
              <a:t>statement -</a:t>
            </a:r>
            <a:r>
              <a:rPr lang="en-US" sz="2400" dirty="0">
                <a:solidFill>
                  <a:schemeClr val="bg1"/>
                </a:solidFill>
              </a:rPr>
              <a:t> News Website for the present </a:t>
            </a:r>
            <a:r>
              <a:rPr lang="en-US" sz="2400" dirty="0" smtClean="0">
                <a:solidFill>
                  <a:schemeClr val="bg1"/>
                </a:solidFill>
              </a:rPr>
              <a:t>generation who </a:t>
            </a:r>
            <a:r>
              <a:rPr lang="en-US" sz="2400" dirty="0">
                <a:solidFill>
                  <a:schemeClr val="bg1"/>
                </a:solidFill>
              </a:rPr>
              <a:t>can </a:t>
            </a:r>
            <a:r>
              <a:rPr lang="en-US" sz="2400" dirty="0" smtClean="0">
                <a:solidFill>
                  <a:schemeClr val="bg1"/>
                </a:solidFill>
              </a:rPr>
              <a:t>read </a:t>
            </a:r>
            <a:r>
              <a:rPr lang="en-US" sz="2400" dirty="0">
                <a:solidFill>
                  <a:schemeClr val="bg1"/>
                </a:solidFill>
              </a:rPr>
              <a:t>news on a particular topic with a wide range of </a:t>
            </a:r>
            <a:r>
              <a:rPr lang="en-US" sz="2400" dirty="0" smtClean="0">
                <a:solidFill>
                  <a:schemeClr val="bg1"/>
                </a:solidFill>
              </a:rPr>
              <a:t>thought </a:t>
            </a:r>
            <a:r>
              <a:rPr lang="en-US" sz="2400" dirty="0">
                <a:solidFill>
                  <a:schemeClr val="bg1"/>
                </a:solidFill>
              </a:rPr>
              <a:t>view from different news </a:t>
            </a:r>
            <a:r>
              <a:rPr lang="en-US" sz="2400" dirty="0" err="1" smtClean="0">
                <a:solidFill>
                  <a:schemeClr val="bg1"/>
                </a:solidFill>
              </a:rPr>
              <a:t>portals.Most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traditional news websites we get news according to </a:t>
            </a:r>
            <a:r>
              <a:rPr lang="en-US" sz="2400" dirty="0" smtClean="0">
                <a:solidFill>
                  <a:schemeClr val="bg1"/>
                </a:solidFill>
              </a:rPr>
              <a:t>a specific </a:t>
            </a:r>
            <a:r>
              <a:rPr lang="en-US" sz="2400" dirty="0">
                <a:solidFill>
                  <a:schemeClr val="bg1"/>
                </a:solidFill>
              </a:rPr>
              <a:t>niche and according to a specific topic and </a:t>
            </a:r>
            <a:r>
              <a:rPr lang="en-US" sz="2400" dirty="0" smtClean="0">
                <a:solidFill>
                  <a:schemeClr val="bg1"/>
                </a:solidFill>
              </a:rPr>
              <a:t>also every </a:t>
            </a:r>
            <a:r>
              <a:rPr lang="en-US" sz="2400" dirty="0">
                <a:solidFill>
                  <a:schemeClr val="bg1"/>
                </a:solidFill>
              </a:rPr>
              <a:t>website doesn't provide each and every news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2400" b="1" dirty="0">
                <a:solidFill>
                  <a:schemeClr val="bg1"/>
                </a:solidFill>
              </a:rPr>
              <a:t>Motivation for project- </a:t>
            </a:r>
            <a:r>
              <a:rPr lang="en-US" sz="2400" dirty="0" smtClean="0">
                <a:solidFill>
                  <a:schemeClr val="bg1"/>
                </a:solidFill>
              </a:rPr>
              <a:t>To </a:t>
            </a:r>
            <a:r>
              <a:rPr lang="en-US" sz="2400" dirty="0">
                <a:solidFill>
                  <a:schemeClr val="bg1"/>
                </a:solidFill>
              </a:rPr>
              <a:t>provide every news in </a:t>
            </a:r>
            <a:r>
              <a:rPr lang="en-US" sz="2400" dirty="0" smtClean="0">
                <a:solidFill>
                  <a:schemeClr val="bg1"/>
                </a:solidFill>
              </a:rPr>
              <a:t>the whole </a:t>
            </a:r>
            <a:r>
              <a:rPr lang="en-US" sz="2400" dirty="0">
                <a:solidFill>
                  <a:schemeClr val="bg1"/>
                </a:solidFill>
              </a:rPr>
              <a:t>world about every topic just a click </a:t>
            </a:r>
            <a:r>
              <a:rPr lang="en-US" sz="2400" dirty="0" smtClean="0">
                <a:solidFill>
                  <a:schemeClr val="bg1"/>
                </a:solidFill>
              </a:rPr>
              <a:t>away.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7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5568" y="0"/>
            <a:ext cx="4491142" cy="498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018"/>
              </a:lnSpc>
            </a:pPr>
            <a:r>
              <a:rPr lang="en-US" sz="2800" u="sng" dirty="0" smtClean="0">
                <a:solidFill>
                  <a:schemeClr val="bg1"/>
                </a:solidFill>
                <a:latin typeface="Arial Black" pitchFamily="34" charset="0"/>
              </a:rPr>
              <a:t>Objective</a:t>
            </a:r>
            <a:endParaRPr lang="en-US" sz="28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403648" y="675772"/>
            <a:ext cx="6408712" cy="2760074"/>
          </a:xfrm>
          <a:prstGeom prst="roundRect">
            <a:avLst>
              <a:gd name="adj" fmla="val 30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486954" y="709594"/>
            <a:ext cx="2488369" cy="498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09"/>
              </a:lnSpc>
            </a:pPr>
            <a:r>
              <a:rPr lang="en-US" sz="1800" b="1" kern="0" spc="-40" dirty="0" smtClean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</a:rPr>
              <a:t>Providing better experience</a:t>
            </a:r>
            <a:endParaRPr lang="en-US" sz="1800" b="1" dirty="0"/>
          </a:p>
        </p:txBody>
      </p:sp>
      <p:sp>
        <p:nvSpPr>
          <p:cNvPr id="5" name="Text 3"/>
          <p:cNvSpPr/>
          <p:nvPr/>
        </p:nvSpPr>
        <p:spPr>
          <a:xfrm>
            <a:off x="2221308" y="1308326"/>
            <a:ext cx="4773391" cy="135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37"/>
              </a:lnSpc>
            </a:pP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primary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objective of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is to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news from every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corner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 the world to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every on in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just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one search not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like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old websites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were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cant find news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particular topic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had to rely on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multiple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websites to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we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want. Our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project can be </a:t>
            </a:r>
            <a:r>
              <a:rPr lang="en-US" kern="0" spc="-3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 changing 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point of this old system.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179512" y="3700107"/>
            <a:ext cx="8784976" cy="1296145"/>
          </a:xfrm>
          <a:prstGeom prst="roundRect">
            <a:avLst>
              <a:gd name="adj" fmla="val 308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554158" y="3713824"/>
            <a:ext cx="2488369" cy="498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09"/>
              </a:lnSpc>
            </a:pPr>
            <a:r>
              <a:rPr lang="en-US" sz="1800" b="1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Showcase Technical Expertise</a:t>
            </a:r>
            <a:endParaRPr lang="en-US" sz="1800" b="1" dirty="0"/>
          </a:p>
        </p:txBody>
      </p:sp>
      <p:sp>
        <p:nvSpPr>
          <p:cNvPr id="8" name="Text 6"/>
          <p:cNvSpPr/>
          <p:nvPr/>
        </p:nvSpPr>
        <p:spPr>
          <a:xfrm>
            <a:off x="591114" y="4318434"/>
            <a:ext cx="7961771" cy="677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37"/>
              </a:lnSpc>
            </a:pPr>
            <a:r>
              <a:rPr lang="en-US" dirty="0">
                <a:solidFill>
                  <a:schemeClr val="bg1"/>
                </a:solidFill>
              </a:rPr>
              <a:t>To develop a </a:t>
            </a:r>
            <a:r>
              <a:rPr lang="en-US" b="1" dirty="0">
                <a:solidFill>
                  <a:schemeClr val="bg1"/>
                </a:solidFill>
              </a:rPr>
              <a:t>news website</a:t>
            </a:r>
            <a:r>
              <a:rPr lang="en-US" dirty="0">
                <a:solidFill>
                  <a:schemeClr val="bg1"/>
                </a:solidFill>
              </a:rPr>
              <a:t> that fetches and displays real-time news updates from external APIs, providing users with categorized and personalized news content in an organized and user-friendly interface.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xmlns="" id="{002EBFBC-92CC-2AA9-0680-888E84AE6C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5065" y="2663962"/>
            <a:ext cx="525832" cy="52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349489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/>
          <p:cNvSpPr/>
          <p:nvPr/>
        </p:nvSpPr>
        <p:spPr>
          <a:xfrm>
            <a:off x="2843808" y="143589"/>
            <a:ext cx="3024336" cy="522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6"/>
              </a:lnSpc>
            </a:pPr>
            <a:r>
              <a:rPr lang="en-US" sz="3200" u="sng" kern="0" spc="-66" dirty="0">
                <a:solidFill>
                  <a:schemeClr val="bg1"/>
                </a:solidFill>
                <a:latin typeface="Arial Black" pitchFamily="34" charset="0"/>
                <a:ea typeface="Source Serif Pro Semi Bold" pitchFamily="34" charset="-122"/>
                <a:cs typeface="Source Serif Pro Semi Bold" pitchFamily="34" charset="-120"/>
              </a:rPr>
              <a:t>Literature Review</a:t>
            </a:r>
            <a:endParaRPr lang="en-US" sz="32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53" y="1065609"/>
            <a:ext cx="444101" cy="444102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353769" y="1518394"/>
            <a:ext cx="2585412" cy="26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3"/>
              </a:lnSpc>
            </a:pPr>
            <a:r>
              <a:rPr lang="en-US" sz="1600" kern="0" spc="-33" dirty="0">
                <a:solidFill>
                  <a:srgbClr val="272525"/>
                </a:solidFill>
                <a:latin typeface="Segoe UI Black" pitchFamily="34" charset="0"/>
                <a:ea typeface="Segoe UI Black" pitchFamily="34" charset="0"/>
                <a:cs typeface="Source Serif Pro Semi Bold" pitchFamily="34" charset="-120"/>
              </a:rPr>
              <a:t>Understand the Competition</a:t>
            </a:r>
            <a:endParaRPr lang="en-US" sz="16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13" name="Text 2"/>
          <p:cNvSpPr/>
          <p:nvPr/>
        </p:nvSpPr>
        <p:spPr>
          <a:xfrm>
            <a:off x="316053" y="1779662"/>
            <a:ext cx="8827947" cy="568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35"/>
              </a:lnSpc>
            </a:pPr>
            <a:r>
              <a:rPr lang="en-US" sz="1600" dirty="0">
                <a:solidFill>
                  <a:schemeClr val="bg1"/>
                </a:solidFill>
              </a:rPr>
              <a:t>With the growing reliance on digital platforms for news consumption, it is crucial to have a centralized platform providing real-time updates. APIs offer an efficient way to retrieve up-to-date information from multiple sources. This project aims to create a responsive and visually appealing website that aggregates and displays real-time news through API integration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5" y="3442872"/>
            <a:ext cx="444101" cy="444102"/>
          </a:xfrm>
          <a:prstGeom prst="rect">
            <a:avLst/>
          </a:prstGeom>
        </p:spPr>
      </p:pic>
      <p:sp>
        <p:nvSpPr>
          <p:cNvPr id="15" name="Text 3"/>
          <p:cNvSpPr/>
          <p:nvPr/>
        </p:nvSpPr>
        <p:spPr>
          <a:xfrm>
            <a:off x="316053" y="3886974"/>
            <a:ext cx="2090035" cy="26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3"/>
              </a:lnSpc>
            </a:pPr>
            <a:r>
              <a:rPr lang="en-US" sz="1600" kern="0" spc="-33" dirty="0">
                <a:solidFill>
                  <a:srgbClr val="272525"/>
                </a:solidFill>
                <a:latin typeface="Segoe UI Black" pitchFamily="34" charset="0"/>
                <a:ea typeface="Segoe UI Black" pitchFamily="34" charset="0"/>
                <a:cs typeface="Source Serif Pro Semi Bold" pitchFamily="34" charset="-120"/>
              </a:rPr>
              <a:t>Prioritize Usability</a:t>
            </a:r>
            <a:endParaRPr lang="en-US" sz="1600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16" name="Text 4"/>
          <p:cNvSpPr/>
          <p:nvPr/>
        </p:nvSpPr>
        <p:spPr>
          <a:xfrm>
            <a:off x="353769" y="4148242"/>
            <a:ext cx="8538711" cy="568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35"/>
              </a:lnSpc>
            </a:pPr>
            <a:r>
              <a:rPr lang="en-US" sz="1600" dirty="0">
                <a:solidFill>
                  <a:schemeClr val="bg1"/>
                </a:solidFill>
              </a:rPr>
              <a:t>Existing platforms like Google News and </a:t>
            </a:r>
            <a:r>
              <a:rPr lang="en-US" sz="1600" dirty="0" err="1">
                <a:solidFill>
                  <a:schemeClr val="bg1"/>
                </a:solidFill>
              </a:rPr>
              <a:t>Flipboard</a:t>
            </a:r>
            <a:r>
              <a:rPr lang="en-US" sz="1600" dirty="0">
                <a:solidFill>
                  <a:schemeClr val="bg1"/>
                </a:solidFill>
              </a:rPr>
              <a:t> highlight the importance of categorized and personalized news delivery. This project draws inspiration to deliver a lightweight yet powerful solution for web users.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3293234" y="-164554"/>
            <a:ext cx="2813602" cy="42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18"/>
              </a:lnSpc>
            </a:pPr>
            <a:r>
              <a:rPr lang="en-US" sz="2400" u="sng" kern="0" spc="-81" dirty="0">
                <a:solidFill>
                  <a:schemeClr val="bg1"/>
                </a:solidFill>
                <a:latin typeface="Arial Black" pitchFamily="34" charset="0"/>
                <a:ea typeface="Source Serif Pro Semi Bold" pitchFamily="34" charset="-122"/>
                <a:cs typeface="Source Serif Pro Semi Bold" pitchFamily="34" charset="-120"/>
              </a:rPr>
              <a:t>Scope of the Project</a:t>
            </a:r>
            <a:endParaRPr lang="en-US" sz="24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45" y="517249"/>
            <a:ext cx="5782344" cy="4548938"/>
          </a:xfrm>
          <a:prstGeom prst="rect">
            <a:avLst/>
          </a:prstGeom>
          <a:solidFill>
            <a:schemeClr val="tx1"/>
          </a:solidFill>
          <a:effectLst>
            <a:glow rad="76200">
              <a:srgbClr val="92D05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In-Scope </a:t>
            </a:r>
            <a:r>
              <a:rPr lang="en-US" b="1" u="sng" dirty="0" smtClean="0">
                <a:solidFill>
                  <a:schemeClr val="bg1"/>
                </a:solidFill>
              </a:rPr>
              <a:t>Features:</a:t>
            </a:r>
          </a:p>
          <a:p>
            <a:pPr algn="ctr"/>
            <a:endParaRPr lang="en-US" b="1" u="sng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rontend Development with HTML, CSS, and JavaScript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HTML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for structuring content on the page.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CSS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for styling and responsive design, ensuring the website looks good on all devices.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JavaScript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for dynamic functionality, data fetching, and interactive elements.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News API Integration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Connect to a news API (such as </a:t>
            </a:r>
            <a:r>
              <a:rPr lang="en-US" sz="12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NewsAPI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or </a:t>
            </a:r>
            <a:r>
              <a:rPr lang="en-US" sz="12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Mediastack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) to pull real-time news data.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Parse and display data in various sections (e.g., Technology, Politics, Sports, etc.).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Categorized News Display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Organize news articles by category to allow users to navigate quickly to topics of interest.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Include multiple sections on the homepage for different categories.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Basic Search Functionality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Implement a search bar to allow users to find articles based on keywords.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Filter news results based on user input.</a:t>
            </a:r>
          </a:p>
          <a:p>
            <a:r>
              <a:rPr lang="en-US" sz="12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Pagination or Infinite Scroll</a:t>
            </a:r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Enable users to load more articles either through pagination or an infinite scroll feature.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16879" y="698838"/>
            <a:ext cx="2785644" cy="4185761"/>
          </a:xfrm>
          <a:prstGeom prst="rect">
            <a:avLst/>
          </a:prstGeom>
          <a:solidFill>
            <a:schemeClr val="tx1"/>
          </a:solidFill>
          <a:effectLst>
            <a:glow rad="127000">
              <a:schemeClr val="accent5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Out-of-Scope </a:t>
            </a:r>
            <a:r>
              <a:rPr lang="en-US" b="1" u="sng" dirty="0" smtClean="0">
                <a:solidFill>
                  <a:schemeClr val="bg1"/>
                </a:solidFill>
              </a:rPr>
              <a:t>Features:</a:t>
            </a:r>
            <a:endParaRPr lang="en-US" b="1" u="sng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Backend </a:t>
            </a:r>
            <a:r>
              <a:rPr lang="en-US" b="1" dirty="0" smtClean="0">
                <a:solidFill>
                  <a:schemeClr val="bg1"/>
                </a:solidFill>
              </a:rPr>
              <a:t>Development</a:t>
            </a:r>
            <a:r>
              <a:rPr lang="en-US" dirty="0" smtClean="0">
                <a:solidFill>
                  <a:schemeClr val="bg1"/>
                </a:solidFill>
              </a:rPr>
              <a:t>: This </a:t>
            </a:r>
            <a:r>
              <a:rPr lang="en-US" dirty="0">
                <a:solidFill>
                  <a:schemeClr val="bg1"/>
                </a:solidFill>
              </a:rPr>
              <a:t>project does not include backend development; all data handling will be done client-side with </a:t>
            </a:r>
            <a:r>
              <a:rPr lang="en-US" dirty="0" err="1" smtClean="0">
                <a:solidFill>
                  <a:schemeClr val="bg1"/>
                </a:solidFill>
              </a:rPr>
              <a:t>JavaScript.No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server or database will be implemented for storing user data or preferences.</a:t>
            </a:r>
          </a:p>
          <a:p>
            <a:r>
              <a:rPr lang="en-US" b="1" dirty="0">
                <a:solidFill>
                  <a:schemeClr val="bg1"/>
                </a:solidFill>
              </a:rPr>
              <a:t>User Authentication and </a:t>
            </a:r>
            <a:r>
              <a:rPr lang="en-US" b="1" dirty="0" smtClean="0">
                <a:solidFill>
                  <a:schemeClr val="bg1"/>
                </a:solidFill>
              </a:rPr>
              <a:t>Personalization</a:t>
            </a:r>
            <a:r>
              <a:rPr lang="en-US" dirty="0" smtClean="0">
                <a:solidFill>
                  <a:schemeClr val="bg1"/>
                </a:solidFill>
              </a:rPr>
              <a:t>: User </a:t>
            </a:r>
            <a:r>
              <a:rPr lang="en-US" dirty="0">
                <a:solidFill>
                  <a:schemeClr val="bg1"/>
                </a:solidFill>
              </a:rPr>
              <a:t>login, profile creation, and personalized content (such as “saved articles”) are outside the scope of this project.</a:t>
            </a:r>
          </a:p>
          <a:p>
            <a:r>
              <a:rPr lang="en-US" b="1" dirty="0">
                <a:solidFill>
                  <a:schemeClr val="bg1"/>
                </a:solidFill>
              </a:rPr>
              <a:t>Content Generation and Editorial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: The </a:t>
            </a:r>
            <a:r>
              <a:rPr lang="en-US" dirty="0">
                <a:solidFill>
                  <a:schemeClr val="bg1"/>
                </a:solidFill>
              </a:rPr>
              <a:t>website will only display news content provided by the external API and will not allow custom editorial control or user-generated </a:t>
            </a:r>
            <a:r>
              <a:rPr lang="en-US" dirty="0"/>
              <a:t>content.</a:t>
            </a:r>
          </a:p>
        </p:txBody>
      </p:sp>
    </p:spTree>
    <p:extLst>
      <p:ext uri="{BB962C8B-B14F-4D97-AF65-F5344CB8AC3E}">
        <p14:creationId xmlns:p14="http://schemas.microsoft.com/office/powerpoint/2010/main" val="10357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2771800" y="-92546"/>
            <a:ext cx="3714677" cy="461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604"/>
              </a:lnSpc>
            </a:pPr>
            <a:r>
              <a:rPr lang="en-US" sz="2000" u="sng" kern="0" spc="-58" dirty="0">
                <a:solidFill>
                  <a:schemeClr val="bg1"/>
                </a:solidFill>
                <a:latin typeface="Arial Black" pitchFamily="34" charset="0"/>
                <a:ea typeface="Source Serif Pro Semi Bold" pitchFamily="34" charset="-122"/>
                <a:cs typeface="Source Serif Pro Semi Bold" pitchFamily="34" charset="-120"/>
              </a:rPr>
              <a:t>Proposed Methodology</a:t>
            </a:r>
            <a:endParaRPr lang="en-US" sz="20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36" y="268659"/>
            <a:ext cx="1212697" cy="114164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540636" y="830087"/>
            <a:ext cx="98097" cy="31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63"/>
              </a:lnSpc>
            </a:pPr>
            <a:r>
              <a:rPr lang="en-US" sz="1505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1505" dirty="0"/>
          </a:p>
        </p:txBody>
      </p:sp>
      <p:sp>
        <p:nvSpPr>
          <p:cNvPr id="8" name="Text 2"/>
          <p:cNvSpPr/>
          <p:nvPr/>
        </p:nvSpPr>
        <p:spPr>
          <a:xfrm>
            <a:off x="2860941" y="435741"/>
            <a:ext cx="1847779" cy="230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9"/>
              </a:lnSpc>
            </a:pPr>
            <a:r>
              <a:rPr lang="en-US" sz="1414" b="1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Research and Planning</a:t>
            </a:r>
            <a:endParaRPr lang="en-US" sz="1414" b="1" dirty="0"/>
          </a:p>
        </p:txBody>
      </p:sp>
      <p:sp>
        <p:nvSpPr>
          <p:cNvPr id="10" name="Text 3"/>
          <p:cNvSpPr/>
          <p:nvPr/>
        </p:nvSpPr>
        <p:spPr>
          <a:xfrm>
            <a:off x="3140586" y="735845"/>
            <a:ext cx="5207870" cy="251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62"/>
              </a:lnSpc>
            </a:pPr>
            <a:r>
              <a:rPr lang="en-US" sz="1232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Conduct in-depth research, analyze user needs, and develop a detailed project plan.</a:t>
            </a:r>
            <a:endParaRPr lang="en-US" sz="1232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39" y="1449525"/>
            <a:ext cx="2425392" cy="114164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2540528" y="1863318"/>
            <a:ext cx="98097" cy="31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63"/>
              </a:lnSpc>
            </a:pPr>
            <a:r>
              <a:rPr lang="en-US" sz="1505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1505" dirty="0"/>
          </a:p>
        </p:txBody>
      </p:sp>
      <p:sp>
        <p:nvSpPr>
          <p:cNvPr id="14" name="Text 6"/>
          <p:cNvSpPr/>
          <p:nvPr/>
        </p:nvSpPr>
        <p:spPr>
          <a:xfrm>
            <a:off x="3310412" y="1484501"/>
            <a:ext cx="1884497" cy="230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9"/>
              </a:lnSpc>
            </a:pPr>
            <a:r>
              <a:rPr lang="en-US" sz="1414" b="1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Design and Prototyping</a:t>
            </a:r>
            <a:endParaRPr lang="en-US" sz="1414" b="1" dirty="0"/>
          </a:p>
        </p:txBody>
      </p:sp>
      <p:sp>
        <p:nvSpPr>
          <p:cNvPr id="15" name="Text 7"/>
          <p:cNvSpPr/>
          <p:nvPr/>
        </p:nvSpPr>
        <p:spPr>
          <a:xfrm>
            <a:off x="4221244" y="2987874"/>
            <a:ext cx="4994531" cy="251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62"/>
              </a:lnSpc>
            </a:pPr>
            <a:r>
              <a:rPr lang="en-US" sz="1232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high-fidelity wireframes, mockups, and interactive prototypes to </a:t>
            </a:r>
            <a:endParaRPr lang="en-US" sz="1232" kern="0" spc="-25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962"/>
              </a:lnSpc>
            </a:pPr>
            <a:r>
              <a:rPr lang="en-US" sz="1232" kern="0" spc="-2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refine </a:t>
            </a:r>
            <a:r>
              <a:rPr lang="en-US" sz="1232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user experience.</a:t>
            </a:r>
            <a:endParaRPr lang="en-US" sz="1232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99" y="2630392"/>
            <a:ext cx="3638089" cy="1141649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540528" y="3044184"/>
            <a:ext cx="98097" cy="31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63"/>
              </a:lnSpc>
            </a:pPr>
            <a:r>
              <a:rPr lang="en-US" sz="1505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1505" dirty="0"/>
          </a:p>
        </p:txBody>
      </p:sp>
      <p:sp>
        <p:nvSpPr>
          <p:cNvPr id="19" name="Text 10"/>
          <p:cNvSpPr/>
          <p:nvPr/>
        </p:nvSpPr>
        <p:spPr>
          <a:xfrm>
            <a:off x="4031515" y="2681993"/>
            <a:ext cx="1910135" cy="230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9"/>
              </a:lnSpc>
            </a:pPr>
            <a:r>
              <a:rPr lang="en-US" sz="1414" b="1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Front-end Development</a:t>
            </a:r>
            <a:endParaRPr lang="en-US" sz="1414" b="1" dirty="0"/>
          </a:p>
        </p:txBody>
      </p:sp>
      <p:sp>
        <p:nvSpPr>
          <p:cNvPr id="20" name="Text 11"/>
          <p:cNvSpPr/>
          <p:nvPr/>
        </p:nvSpPr>
        <p:spPr>
          <a:xfrm>
            <a:off x="4860032" y="4053672"/>
            <a:ext cx="5974075" cy="251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62"/>
              </a:lnSpc>
            </a:pPr>
            <a:r>
              <a:rPr lang="en-US" sz="1232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the website using modern </a:t>
            </a:r>
            <a:r>
              <a:rPr lang="en-US" sz="1232" kern="0" spc="-2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web</a:t>
            </a:r>
          </a:p>
          <a:p>
            <a:pPr>
              <a:lnSpc>
                <a:spcPts val="1962"/>
              </a:lnSpc>
            </a:pPr>
            <a:r>
              <a:rPr lang="en-US" sz="1232" kern="0" spc="-25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32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technologies, ensuring pixel-perfect implementation.</a:t>
            </a:r>
            <a:endParaRPr lang="en-US" sz="1232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97" y="3811258"/>
            <a:ext cx="4850786" cy="1141649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523033" y="4225050"/>
            <a:ext cx="98097" cy="31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63"/>
              </a:lnSpc>
            </a:pPr>
            <a:r>
              <a:rPr lang="en-US" sz="1505" kern="0" spc="-3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1505" dirty="0"/>
          </a:p>
        </p:txBody>
      </p:sp>
      <p:sp>
        <p:nvSpPr>
          <p:cNvPr id="24" name="Text 14"/>
          <p:cNvSpPr/>
          <p:nvPr/>
        </p:nvSpPr>
        <p:spPr>
          <a:xfrm>
            <a:off x="4614105" y="3811258"/>
            <a:ext cx="1847779" cy="230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79"/>
              </a:lnSpc>
            </a:pPr>
            <a:r>
              <a:rPr lang="en-US" sz="1414" b="1" kern="0" spc="-2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Back-end Integration</a:t>
            </a:r>
            <a:endParaRPr lang="en-US" sz="1414" b="1" dirty="0"/>
          </a:p>
        </p:txBody>
      </p:sp>
      <p:sp>
        <p:nvSpPr>
          <p:cNvPr id="4" name="Rectangle 3"/>
          <p:cNvSpPr/>
          <p:nvPr/>
        </p:nvSpPr>
        <p:spPr>
          <a:xfrm>
            <a:off x="3635896" y="1715460"/>
            <a:ext cx="541569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62"/>
              </a:lnSpc>
            </a:pPr>
            <a:r>
              <a:rPr lang="en-US" kern="0" spc="-2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high-fidelity wireframes, mockups, and interactive prototypes to refine the user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19" y="913210"/>
            <a:ext cx="3544119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kern="0" spc="-8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Fundamentals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96119" y="1728267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2875" y="1781398"/>
            <a:ext cx="85353" cy="21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70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56817" y="1728267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an API?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56817" y="2034778"/>
            <a:ext cx="1829842" cy="1134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API (Application Programming Interface) is a set of protocols and tools for building software applications.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2928417" y="1728267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024113" y="1781398"/>
            <a:ext cx="127546" cy="21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70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3389115" y="1728267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Structure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3389115" y="2034778"/>
            <a:ext cx="1829842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APIs define how software components should interact, allowing data exchange between systems.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496119" y="3470077"/>
            <a:ext cx="318939" cy="318939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90104" y="3523208"/>
            <a:ext cx="130894" cy="21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56"/>
              </a:lnSpc>
            </a:pPr>
            <a:r>
              <a:rPr lang="en-US" sz="170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56817" y="3470077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Types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956816" y="3776589"/>
            <a:ext cx="426206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API types include REST, SOAP, and GraphQL, each with its own unique features and use cases.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4384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119" y="1474068"/>
            <a:ext cx="3695403" cy="44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69"/>
              </a:lnSpc>
            </a:pPr>
            <a:r>
              <a:rPr lang="en-US" sz="2800" b="1" kern="0" spc="-8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Selecting the Right API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6119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Functionality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6119" y="2634630"/>
            <a:ext cx="248632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the capabilities of an API to ensure it meets your website's content and feature requirements.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333080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Documentation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333080" y="2634630"/>
            <a:ext cx="2486323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and well-organized API documentation is essential for efficient integration and troubleshooting.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6170042" y="2271415"/>
            <a:ext cx="177202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19"/>
              </a:lnSpc>
            </a:pPr>
            <a:r>
              <a:rPr lang="en-US" b="1" kern="0" spc="-42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Pricing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170042" y="2634630"/>
            <a:ext cx="2486323" cy="68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100" kern="0" spc="-2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the API's pricing structure and align it with your website's budget and usage needs.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8999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1438</Words>
  <Application>Microsoft Office PowerPoint</Application>
  <PresentationFormat>On-screen Show (16:9)</PresentationFormat>
  <Paragraphs>187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Chalkboard 16x9</vt:lpstr>
      <vt:lpstr>Presentation of Mini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Mini Project</dc:title>
  <dc:creator>Zeeshan Ansari</dc:creator>
  <cp:lastModifiedBy>admin</cp:lastModifiedBy>
  <cp:revision>24</cp:revision>
  <dcterms:created xsi:type="dcterms:W3CDTF">2024-11-16T16:32:28Z</dcterms:created>
  <dcterms:modified xsi:type="dcterms:W3CDTF">2024-12-03T11:58:09Z</dcterms:modified>
</cp:coreProperties>
</file>